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3" r:id="rId3"/>
    <p:sldId id="258" r:id="rId4"/>
    <p:sldId id="259" r:id="rId5"/>
    <p:sldId id="260" r:id="rId6"/>
    <p:sldId id="261" r:id="rId7"/>
    <p:sldId id="265" r:id="rId8"/>
    <p:sldId id="266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59"/>
    <p:restoredTop sz="94286"/>
  </p:normalViewPr>
  <p:slideViewPr>
    <p:cSldViewPr snapToGrid="0">
      <p:cViewPr varScale="1">
        <p:scale>
          <a:sx n="113" d="100"/>
          <a:sy n="113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0A944-AE46-8C4B-AE1E-C7ACE0AB8FC6}" type="datetimeFigureOut">
              <a:rPr lang="en-US" smtClean="0"/>
              <a:t>7/22/24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E16DD-CED2-4146-9A3F-09FA01715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52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E16DD-CED2-4146-9A3F-09FA017152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7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E16DD-CED2-4146-9A3F-09FA017152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45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86E9-ACCB-F3C3-2050-F354BE918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B16486-B11F-E26A-992C-F790C5794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3A17C-6192-38F0-6741-7C5859F5C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3FF8B-0015-DCED-8824-DBE5317C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F3DCA-2F3A-928E-FC3B-9543AA17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49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8D09-613C-C170-F5B8-6194E955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8181C-DA7A-6250-2C92-0D9F4EC68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D7351-6BEB-3BD1-2F90-04FD5E351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32BC3-D613-92D8-411A-CCE439DC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B574A-53BC-BB86-8745-7EBFE8A1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5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6385A6-32D5-4316-B833-EC10DAA216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3A963-D86B-ADDC-7675-0C32A1676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3F0E-D221-0FD4-AD9F-3C7B20FC5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5BB05-61E8-03FB-D5B5-AE25C1DC6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7A718-3BAD-56C7-E734-ECE9D8C6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8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BBEF-6730-6C92-7B27-3297AF0FC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C1911-AE47-C4B5-FEA9-49F24756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276F1-BBEC-AD7A-0DD8-C3069FBDA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087DB-F3DF-D42C-1E38-1D908F00C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DBDDB-7530-7204-C8B0-6C59136F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6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5D757-E04E-C1C5-9EB3-DB980761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9DFCD-DD59-F662-D6C8-598B0E0E5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6B07C-489D-D09D-4431-FC4234258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C04B2-B49B-B3CD-3992-87CE82428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5325F-6B72-1B9E-864D-F46ABB76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0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00A2-48B8-EA58-571A-AEDDF9ED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51F0F-F29C-269C-C746-0C759EC18E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CF907-AF92-4DD8-4884-D0FFBCA06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A5CEB-9694-5BF1-6673-0ADFF2B85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C2825-EE9B-D256-9406-65D4ECB9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442C7-009F-A32E-F709-EC5B9F3F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42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C0B2-0758-A509-019B-7D27B34DA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A0B5C-DFA8-A0DE-1E31-ECEA28719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C402D-7921-AD20-B302-A99C816F9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FD92E4-9BF1-AE29-6C10-E1A39FE8F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44927-9761-29A4-3B5A-8171C42F2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14A682-C518-0970-7128-C82D37725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7/22/24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865774-42E9-9B6E-DA08-28C79194D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2D89BB-7195-7261-23EF-841912A55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0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9A24C-3FAA-64B4-CCF2-32CB913F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542296-ECC6-0993-7B66-3A57F5A00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7/22/24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8EE4AE-2D71-336F-C25E-9C5E5E58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C8847-2F97-C465-CC57-6AC4E8BB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1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C99E9B-D0B7-4F93-7D9D-66DE86D9D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7/22/24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A70DB2-D4BD-1239-513E-D864EBEF0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E54E2-11EA-7148-CC3C-EC95A5E4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44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6BC0-C383-C23D-55F6-5E3B1C86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75A35-16FA-BA34-4436-A7B8FDDD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74BD5-8752-BC10-1987-4CB657937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C98CF-AFEB-02BB-BF31-A350CE94C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7B897-D1BF-2B3D-113E-99CE7E3B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57D09-DD57-6520-BB00-AFD7E4E9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88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D1C32-5369-E1F1-9D2D-D7A4D4713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906B35-59CA-4356-0EA5-0AFD3E805B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1E0CE-D053-E3E8-9476-CC91CEC4C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FF7DE-399B-8A28-F775-072E52E64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2132A-EA10-971C-CC37-A55784AD6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E7745-127C-C9C1-9029-670D4AE1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9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DCB4E1-93AB-6625-EEC9-379062438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974B1-6AFD-35DC-4AC0-019A5FB64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94114-729D-2D52-A35B-24C418BE84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E853C-019A-4946-8CBC-58DE7FB2E7B6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DCF21-936A-F267-4241-78D00523A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3E6A8-1B59-8051-D8EC-CB867B6B9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4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xgenomics.com/blog/single-cell-rna-seq-an-introductory-overview-and-tools-for-getting-starte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erdrola.com/sustainability/biology-kingdoms-living-things-classificatio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kOGOY7vthk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11272742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9FFBF-4FE5-C5CF-329D-FFB670C77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097339"/>
            <a:ext cx="10011831" cy="2623885"/>
          </a:xfrm>
        </p:spPr>
        <p:txBody>
          <a:bodyPr anchor="ctr">
            <a:normAutofit fontScale="90000"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Introduction to cell biology and single-cell RNA sequencing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E8F46F-D590-45CD-AF41-A04DC11D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17136"/>
            <a:ext cx="2112264" cy="1892808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3989" y="4521269"/>
            <a:ext cx="672083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1CA5A1-44CE-0569-6844-F3FF6248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6159" y="4843002"/>
            <a:ext cx="5760850" cy="1234345"/>
          </a:xfrm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Work experience – July 2024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21270"/>
            <a:ext cx="2115455" cy="189020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059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46ABF78-4BB1-53B8-C011-35B05C03C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796" y="841601"/>
            <a:ext cx="4378880" cy="3503102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583" cy="6858478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234957" cy="6858478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4378881" cy="1325563"/>
          </a:xfrm>
        </p:spPr>
        <p:txBody>
          <a:bodyPr>
            <a:normAutofit/>
          </a:bodyPr>
          <a:lstStyle/>
          <a:p>
            <a:r>
              <a:rPr lang="en-US" dirty="0"/>
              <a:t>How can we study gene expression?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0824"/>
            <a:ext cx="5076090" cy="4151376"/>
          </a:xfrm>
        </p:spPr>
        <p:txBody>
          <a:bodyPr>
            <a:normAutofit/>
          </a:bodyPr>
          <a:lstStyle/>
          <a:p>
            <a:r>
              <a:rPr lang="en-US" sz="2000" dirty="0"/>
              <a:t>Take a sample of tissue</a:t>
            </a:r>
          </a:p>
          <a:p>
            <a:r>
              <a:rPr lang="en-US" sz="2000" dirty="0"/>
              <a:t>Extract the RNA</a:t>
            </a:r>
          </a:p>
          <a:p>
            <a:r>
              <a:rPr lang="en-US" sz="2000" dirty="0"/>
              <a:t>Convert the RNA to complementary DNA (cDNA) library</a:t>
            </a:r>
          </a:p>
          <a:p>
            <a:r>
              <a:rPr lang="en-US" sz="2000" dirty="0"/>
              <a:t>Determine the order of bases (A,T,C,G) in the cDNA fragments using a sequencer</a:t>
            </a:r>
          </a:p>
          <a:p>
            <a:r>
              <a:rPr lang="en-US" sz="2000" dirty="0"/>
              <a:t>Align the sequences to a reference genome sequence</a:t>
            </a:r>
          </a:p>
          <a:p>
            <a:r>
              <a:rPr lang="en-US" sz="2000" dirty="0"/>
              <a:t>Count the reads matching to each gene – the more reads that are counted, the more that gene was expressed</a:t>
            </a:r>
          </a:p>
        </p:txBody>
      </p:sp>
    </p:spTree>
    <p:extLst>
      <p:ext uri="{BB962C8B-B14F-4D97-AF65-F5344CB8AC3E}">
        <p14:creationId xmlns:p14="http://schemas.microsoft.com/office/powerpoint/2010/main" val="363753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343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Single-cell RNA-Seq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rgbClr val="F7AD2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F7AD29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C9A851-B534-3914-461E-D2915E2FF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42" y="2803234"/>
            <a:ext cx="6795370" cy="292200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311" y="2393792"/>
            <a:ext cx="3360212" cy="374089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With bulk RNA-Seq, we measure gene expression in a mixture of cells</a:t>
            </a:r>
          </a:p>
          <a:p>
            <a:r>
              <a:rPr lang="en-US" sz="1800" dirty="0"/>
              <a:t>With single-cell RNA-Seq, we can measure gene expression in individual cells</a:t>
            </a:r>
          </a:p>
          <a:p>
            <a:r>
              <a:rPr lang="en-US" sz="1800" dirty="0"/>
              <a:t>This allows us to study individual cells derived from a tissue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60A26-67AC-6731-FDCA-632BC6EC9F05}"/>
              </a:ext>
            </a:extLst>
          </p:cNvPr>
          <p:cNvSpPr txBox="1"/>
          <p:nvPr/>
        </p:nvSpPr>
        <p:spPr>
          <a:xfrm>
            <a:off x="665018" y="6477053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3"/>
              </a:rPr>
              <a:t>https://www.10xgenomics.com/blog/single-cell-rna-seq-an-introductory-overview-and-tools-for-getting-started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35717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Multicellular organisms</a:t>
            </a:r>
          </a:p>
        </p:txBody>
      </p:sp>
      <p:pic>
        <p:nvPicPr>
          <p:cNvPr id="4" name="Picture 2" descr="Infographic_Living_Things">
            <a:extLst>
              <a:ext uri="{FF2B5EF4-FFF2-40B4-BE49-F238E27FC236}">
                <a16:creationId xmlns:a16="http://schemas.microsoft.com/office/drawing/2014/main" id="{D686F6F2-71BE-9EA1-84E4-C0315D0BE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7120" y="-697673"/>
            <a:ext cx="7294880" cy="750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9843" y="6205147"/>
            <a:ext cx="5930390" cy="40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https://www.iberdrola.com/sustainability/biology-kingdoms-living-things-classification</a:t>
            </a:r>
            <a:endParaRPr lang="en-US" sz="12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0A5D04-723E-0D94-7F21-E5535D8C07EE}"/>
              </a:ext>
            </a:extLst>
          </p:cNvPr>
          <p:cNvSpPr txBox="1">
            <a:spLocks/>
          </p:cNvSpPr>
          <p:nvPr/>
        </p:nvSpPr>
        <p:spPr>
          <a:xfrm>
            <a:off x="762001" y="2279018"/>
            <a:ext cx="3556000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Plants, animals and fungi are made many individual cells</a:t>
            </a:r>
          </a:p>
          <a:p>
            <a:r>
              <a:rPr lang="en-US" sz="1800" dirty="0">
                <a:solidFill>
                  <a:schemeClr val="bg1"/>
                </a:solidFill>
              </a:rPr>
              <a:t>A human body comprises ~37 trillion cells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animals begin life as a single fertilized egg</a:t>
            </a:r>
          </a:p>
          <a:p>
            <a:r>
              <a:rPr lang="en-US" sz="1800" dirty="0">
                <a:solidFill>
                  <a:schemeClr val="bg1"/>
                </a:solidFill>
              </a:rPr>
              <a:t>Cells divide, giving rise to new cells.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cells specialize </a:t>
            </a:r>
            <a:r>
              <a:rPr lang="en-US" sz="1800" dirty="0" err="1">
                <a:solidFill>
                  <a:schemeClr val="bg1"/>
                </a:solidFill>
              </a:rPr>
              <a:t>eg.</a:t>
            </a:r>
            <a:r>
              <a:rPr lang="en-US" sz="1800" dirty="0">
                <a:solidFill>
                  <a:schemeClr val="bg1"/>
                </a:solidFill>
              </a:rPr>
              <a:t> Skin cells, blood cells, muscle cells, neurons…</a:t>
            </a:r>
          </a:p>
        </p:txBody>
      </p:sp>
    </p:spTree>
    <p:extLst>
      <p:ext uri="{BB962C8B-B14F-4D97-AF65-F5344CB8AC3E}">
        <p14:creationId xmlns:p14="http://schemas.microsoft.com/office/powerpoint/2010/main" val="333747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906281" cy="1325563"/>
          </a:xfrm>
        </p:spPr>
        <p:txBody>
          <a:bodyPr>
            <a:normAutofit/>
          </a:bodyPr>
          <a:lstStyle/>
          <a:p>
            <a:r>
              <a:rPr lang="en-US" sz="4100"/>
              <a:t>Development from one cell to many cells</a:t>
            </a:r>
          </a:p>
        </p:txBody>
      </p:sp>
      <p:sp>
        <p:nvSpPr>
          <p:cNvPr id="206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Development from a fertilized egg cell to an adult animal seems complex and is an area of research</a:t>
            </a:r>
          </a:p>
          <a:p>
            <a:r>
              <a:rPr lang="en-US" sz="1800" dirty="0"/>
              <a:t>There is a cascade of steps where cells differentiate into simpler tissues and then into more complex tissues</a:t>
            </a:r>
          </a:p>
          <a:p>
            <a:endParaRPr lang="en-US" sz="1800" dirty="0"/>
          </a:p>
        </p:txBody>
      </p:sp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C4541B-BA41-DF74-3FE0-3BA52415D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6686" y="286807"/>
            <a:ext cx="3066674" cy="578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F70801-16CE-9348-8C98-437D9F65AE0D}"/>
              </a:ext>
            </a:extLst>
          </p:cNvPr>
          <p:cNvSpPr txBox="1">
            <a:spLocks/>
          </p:cNvSpPr>
          <p:nvPr/>
        </p:nvSpPr>
        <p:spPr>
          <a:xfrm>
            <a:off x="3207729" y="6347442"/>
            <a:ext cx="5415639" cy="394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https://</a:t>
            </a:r>
            <a:r>
              <a:rPr lang="en-US" sz="1800" dirty="0" err="1"/>
              <a:t>en.wikipedia.org</a:t>
            </a:r>
            <a:r>
              <a:rPr lang="en-US" sz="1800" dirty="0"/>
              <a:t>/wiki/</a:t>
            </a:r>
            <a:r>
              <a:rPr lang="en-US" sz="1800" dirty="0" err="1"/>
              <a:t>Developmental_biology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15695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New image">
            <a:extLst>
              <a:ext uri="{FF2B5EF4-FFF2-40B4-BE49-F238E27FC236}">
                <a16:creationId xmlns:a16="http://schemas.microsoft.com/office/drawing/2014/main" id="{C91FB20E-42AA-A070-7B9E-3F3475B45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32" t="-21067" r="41175" b="21067"/>
          <a:stretch/>
        </p:blipFill>
        <p:spPr bwMode="auto">
          <a:xfrm>
            <a:off x="3779520" y="-1917718"/>
            <a:ext cx="8477424" cy="877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Organization of tissues</a:t>
            </a: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5004471" cy="3207258"/>
          </a:xfrm>
        </p:spPr>
        <p:txBody>
          <a:bodyPr anchor="t">
            <a:normAutofit/>
          </a:bodyPr>
          <a:lstStyle/>
          <a:p>
            <a:r>
              <a:rPr lang="en-US" sz="2000" dirty="0"/>
              <a:t>Healthy tissues are highly ordered</a:t>
            </a:r>
          </a:p>
          <a:p>
            <a:r>
              <a:rPr lang="en-US" sz="2000" dirty="0"/>
              <a:t>Tissues are made of different types of specialized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64AF3-801F-A355-3A03-83995EEE75A7}"/>
              </a:ext>
            </a:extLst>
          </p:cNvPr>
          <p:cNvSpPr txBox="1"/>
          <p:nvPr/>
        </p:nvSpPr>
        <p:spPr>
          <a:xfrm>
            <a:off x="305725" y="5999555"/>
            <a:ext cx="5069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ohiostate.pressbooks.pub</a:t>
            </a:r>
            <a:r>
              <a:rPr lang="en-US" dirty="0"/>
              <a:t>/</a:t>
            </a:r>
            <a:r>
              <a:rPr lang="en-US" dirty="0" err="1"/>
              <a:t>vethisto</a:t>
            </a:r>
            <a:r>
              <a:rPr lang="en-US" dirty="0"/>
              <a:t>/chapter/8-general-histologic-anatomy-of-the-tubular-digestive-tract/</a:t>
            </a:r>
          </a:p>
        </p:txBody>
      </p:sp>
    </p:spTree>
    <p:extLst>
      <p:ext uri="{BB962C8B-B14F-4D97-AF65-F5344CB8AC3E}">
        <p14:creationId xmlns:p14="http://schemas.microsoft.com/office/powerpoint/2010/main" val="4164572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cells">
            <a:extLst>
              <a:ext uri="{FF2B5EF4-FFF2-40B4-BE49-F238E27FC236}">
                <a16:creationId xmlns:a16="http://schemas.microsoft.com/office/drawing/2014/main" id="{CAE12390-2A07-8F7B-EDAD-21F2EBB38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What makes cells different?</a:t>
            </a:r>
          </a:p>
        </p:txBody>
      </p:sp>
    </p:spTree>
    <p:extLst>
      <p:ext uri="{BB962C8B-B14F-4D97-AF65-F5344CB8AC3E}">
        <p14:creationId xmlns:p14="http://schemas.microsoft.com/office/powerpoint/2010/main" val="1436887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Gene expression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2AFFB-0391-4C37-1A8E-883BD58E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5" r="921"/>
          <a:stretch/>
        </p:blipFill>
        <p:spPr>
          <a:xfrm>
            <a:off x="562494" y="2267395"/>
            <a:ext cx="6661104" cy="39095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Genes are regions of DNA</a:t>
            </a:r>
          </a:p>
          <a:p>
            <a:r>
              <a:rPr lang="en-US" sz="2200" dirty="0"/>
              <a:t>Genes are transcribed to produce RNA by the enzyme ‘RNA polymerase’</a:t>
            </a:r>
          </a:p>
          <a:p>
            <a:r>
              <a:rPr lang="en-US" sz="2200" dirty="0"/>
              <a:t>We call this process ‘gene expression’</a:t>
            </a:r>
          </a:p>
          <a:p>
            <a:r>
              <a:rPr lang="en-US" sz="2200" dirty="0"/>
              <a:t>RNAs can be used by ribosomes to translate proteins</a:t>
            </a:r>
          </a:p>
        </p:txBody>
      </p:sp>
    </p:spTree>
    <p:extLst>
      <p:ext uri="{BB962C8B-B14F-4D97-AF65-F5344CB8AC3E}">
        <p14:creationId xmlns:p14="http://schemas.microsoft.com/office/powerpoint/2010/main" val="3188554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The Central Dogma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DNA can self-replicate</a:t>
            </a:r>
          </a:p>
          <a:p>
            <a:r>
              <a:rPr lang="en-US" sz="1800" dirty="0"/>
              <a:t>RNA molecules are </a:t>
            </a:r>
            <a:r>
              <a:rPr lang="en-US" sz="1800" i="1" dirty="0"/>
              <a:t>transcribed</a:t>
            </a:r>
            <a:r>
              <a:rPr lang="en-US" sz="1800" dirty="0"/>
              <a:t> from regions of DNA called </a:t>
            </a:r>
            <a:r>
              <a:rPr lang="en-US" sz="1800" i="1" dirty="0"/>
              <a:t>genes</a:t>
            </a:r>
          </a:p>
          <a:p>
            <a:r>
              <a:rPr lang="en-US" sz="1800" dirty="0"/>
              <a:t>There are different RNAs in cells that perform different tasks</a:t>
            </a:r>
          </a:p>
          <a:p>
            <a:r>
              <a:rPr lang="en-US" sz="1800" dirty="0"/>
              <a:t>Messenger RNAs encode the sequences of </a:t>
            </a:r>
            <a:r>
              <a:rPr lang="en-US" sz="1800" i="1" dirty="0"/>
              <a:t>proteins</a:t>
            </a:r>
          </a:p>
          <a:p>
            <a:r>
              <a:rPr lang="en-US" sz="1800" dirty="0"/>
              <a:t>Proteins are little molecular machines that can perform tasks inside cells</a:t>
            </a:r>
          </a:p>
        </p:txBody>
      </p:sp>
      <p:sp>
        <p:nvSpPr>
          <p:cNvPr id="8206" name="Freeform: Shape 8205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Portrait of Dr Francis Crick by Robert Ballagh.">
            <a:extLst>
              <a:ext uri="{FF2B5EF4-FFF2-40B4-BE49-F238E27FC236}">
                <a16:creationId xmlns:a16="http://schemas.microsoft.com/office/drawing/2014/main" id="{21339178-ECAE-3090-BC4A-0509660BC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6" r="1" b="32052"/>
          <a:stretch/>
        </p:blipFill>
        <p:spPr bwMode="auto">
          <a:xfrm>
            <a:off x="6826339" y="-2008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178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8FB6E5-9E17-3C1E-9F92-8171143EE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37" r="7830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dirty="0"/>
              <a:t>The Central Dogma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US" sz="2000" dirty="0"/>
              <a:t>Watch the YouTube video: </a:t>
            </a:r>
            <a:r>
              <a:rPr lang="en-US" sz="2000" dirty="0">
                <a:hlinkClick r:id="rId3"/>
              </a:rPr>
              <a:t>https://www.youtube.com/watch?v=9kOGOY7vthk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0179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How is gene expression controlled?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Some genes encode proteins called Transcription Factors (TF)</a:t>
            </a:r>
          </a:p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TFs recognize and bind DNA sequences (promotors) in front of other, specific genes</a:t>
            </a:r>
          </a:p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TFs bind promoters and enable the binding of other proteins</a:t>
            </a:r>
          </a:p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These other proteins transcribe the messenger RNAs from the target genes</a:t>
            </a:r>
          </a:p>
          <a:p>
            <a:endParaRPr lang="en-US" sz="200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FE68D57-79D6-94EF-CB4C-9F3F9FB58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774" y="1503680"/>
            <a:ext cx="7048498" cy="33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42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22029</TotalTime>
  <Words>451</Words>
  <Application>Microsoft Macintosh PowerPoint</Application>
  <PresentationFormat>Widescreen</PresentationFormat>
  <Paragraphs>50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Introduction to cell biology and single-cell RNA sequencing</vt:lpstr>
      <vt:lpstr>Multicellular organisms</vt:lpstr>
      <vt:lpstr>Development from one cell to many cells</vt:lpstr>
      <vt:lpstr>Organization of tissues</vt:lpstr>
      <vt:lpstr>What makes cells different?</vt:lpstr>
      <vt:lpstr>Gene expression</vt:lpstr>
      <vt:lpstr>The Central Dogma</vt:lpstr>
      <vt:lpstr>The Central Dogma</vt:lpstr>
      <vt:lpstr>How is gene expression controlled?</vt:lpstr>
      <vt:lpstr>How can we study gene expression?</vt:lpstr>
      <vt:lpstr>Single-cell RNA-Seq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Campbell</dc:creator>
  <cp:lastModifiedBy>James Campbell</cp:lastModifiedBy>
  <cp:revision>3</cp:revision>
  <cp:lastPrinted>2023-02-15T10:23:02Z</cp:lastPrinted>
  <dcterms:created xsi:type="dcterms:W3CDTF">2023-02-06T09:59:31Z</dcterms:created>
  <dcterms:modified xsi:type="dcterms:W3CDTF">2024-07-22T07:52:30Z</dcterms:modified>
</cp:coreProperties>
</file>